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embeddedFontLst>
    <p:embeddedFont>
      <p:font typeface="M PLUS Rounded 1c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MPLUSRounded1c-regular.fntdata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font" Target="fonts/MPLUSRounded1c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8ac9789c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8ac9789c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06062abd02_2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06062abd02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06062abd02_2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06062abd02_2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06062abd02_2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06062abd02_2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06062abd02_2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06062abd02_2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06062abd02_2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06062abd02_2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06062abd02_2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06062abd02_2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06062abd02_2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06062abd02_2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04b21c69ba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04b21c69ba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04b21c69ba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04b21c69ba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04b21c69b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04b21c69b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8ac9789cc4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8ac9789cc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00edd907a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00edd907a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8ac9789cc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8ac9789cc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8ac9789cc4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8ac9789cc4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04b21c69ba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04b21c69ba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431800" lvl="0" marL="457200" algn="ctr"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indent="-406400" lvl="1" marL="914400" algn="ctr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381000" lvl="2" marL="1371600" algn="ctr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68300" lvl="3" marL="18288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55600" lvl="4" marL="22860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42900" lvl="5" marL="2743200" algn="ctr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30200" lvl="6" marL="32004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25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957038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431800" lvl="0" marL="457200"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25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25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431800" lvl="0" marL="457200">
              <a:spcBef>
                <a:spcPts val="0"/>
              </a:spcBef>
              <a:spcAft>
                <a:spcPts val="0"/>
              </a:spcAft>
              <a:buSzPts val="3200"/>
              <a:buChar char="●"/>
              <a:defRPr/>
            </a:lvl1pPr>
            <a:lvl2pPr indent="-406400" lvl="1" marL="914400">
              <a:spcBef>
                <a:spcPts val="0"/>
              </a:spcBef>
              <a:spcAft>
                <a:spcPts val="0"/>
              </a:spcAft>
              <a:buSzPts val="28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68300" lvl="3" marL="18288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30200" lvl="6" marL="32004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5385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M PLUS Rounded 1c"/>
              <a:buNone/>
              <a:defRPr sz="36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957038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4318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Font typeface="M PLUS Rounded 1c"/>
              <a:buChar char="●"/>
              <a:defRPr sz="32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1pPr>
            <a:lvl2pPr indent="-4064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 PLUS Rounded 1c"/>
              <a:buChar char="○"/>
              <a:defRPr sz="28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2pPr>
            <a:lvl3pPr indent="-3810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 PLUS Rounded 1c"/>
              <a:buChar char="■"/>
              <a:defRPr sz="24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3pPr>
            <a:lvl4pPr indent="-3683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M PLUS Rounded 1c"/>
              <a:buChar char="●"/>
              <a:defRPr sz="22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4pPr>
            <a:lvl5pPr indent="-3556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M PLUS Rounded 1c"/>
              <a:buChar char="○"/>
              <a:defRPr sz="20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5pPr>
            <a:lvl6pPr indent="-3429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 PLUS Rounded 1c"/>
              <a:buChar char="■"/>
              <a:defRPr sz="18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6pPr>
            <a:lvl7pPr indent="-3302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 PLUS Rounded 1c"/>
              <a:buChar char="●"/>
              <a:defRPr sz="1600"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○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 PLUS Rounded 1c"/>
              <a:buChar char="■"/>
              <a:defRPr>
                <a:solidFill>
                  <a:schemeClr val="dk2"/>
                </a:solidFill>
                <a:latin typeface="M PLUS Rounded 1c"/>
                <a:ea typeface="M PLUS Rounded 1c"/>
                <a:cs typeface="M PLUS Rounded 1c"/>
                <a:sym typeface="M PLUS Rounded 1c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13.png"/><Relationship Id="rId6" Type="http://schemas.openxmlformats.org/officeDocument/2006/relationships/image" Target="../media/image20.png"/><Relationship Id="rId7" Type="http://schemas.openxmlformats.org/officeDocument/2006/relationships/image" Target="../media/image12.png"/><Relationship Id="rId8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colab.research.google.com/?hl=ja" TargetMode="External"/><Relationship Id="rId4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colab.research.google.com/?hl=ja" TargetMode="External"/><Relationship Id="rId4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１年</a:t>
            </a:r>
            <a:r>
              <a:rPr lang="ja"/>
              <a:t>ＬＣ情報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後期⓪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プログラミングのオリエンテーション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実習ファイルの取得（毎回初めにやる）</a:t>
            </a:r>
            <a:endParaRPr/>
          </a:p>
        </p:txBody>
      </p:sp>
      <p:sp>
        <p:nvSpPr>
          <p:cNvPr id="149" name="Google Shape;149;p22"/>
          <p:cNvSpPr txBox="1"/>
          <p:nvPr/>
        </p:nvSpPr>
        <p:spPr>
          <a:xfrm>
            <a:off x="223525" y="1019475"/>
            <a:ext cx="71538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➀ Classroomから .ipynb ファイルをダウンロード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50" name="Google Shape;150;p22"/>
          <p:cNvSpPr txBox="1"/>
          <p:nvPr/>
        </p:nvSpPr>
        <p:spPr>
          <a:xfrm>
            <a:off x="223525" y="1649775"/>
            <a:ext cx="7726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2. ダウンロードボタンを押す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151" name="Google Shape;15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550" y="2203875"/>
            <a:ext cx="5620951" cy="2822074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2"/>
          <p:cNvSpPr/>
          <p:nvPr/>
        </p:nvSpPr>
        <p:spPr>
          <a:xfrm>
            <a:off x="2983225" y="3600450"/>
            <a:ext cx="1058100" cy="338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53" name="Google Shape;153;p22"/>
          <p:cNvSpPr txBox="1"/>
          <p:nvPr/>
        </p:nvSpPr>
        <p:spPr>
          <a:xfrm>
            <a:off x="5981150" y="3862350"/>
            <a:ext cx="2983200" cy="10158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各自のコンピュータ内の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ダウンロードという名前の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フォルダにコピーされる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3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実習ファイルの取得（毎回初めにやる）</a:t>
            </a:r>
            <a:endParaRPr/>
          </a:p>
        </p:txBody>
      </p:sp>
      <p:sp>
        <p:nvSpPr>
          <p:cNvPr id="159" name="Google Shape;159;p23"/>
          <p:cNvSpPr txBox="1"/>
          <p:nvPr/>
        </p:nvSpPr>
        <p:spPr>
          <a:xfrm>
            <a:off x="223525" y="1019475"/>
            <a:ext cx="74037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② </a:t>
            </a: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.ipynb ファイルを Googleコラボ にアップロード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60" name="Google Shape;160;p23"/>
          <p:cNvSpPr txBox="1"/>
          <p:nvPr/>
        </p:nvSpPr>
        <p:spPr>
          <a:xfrm>
            <a:off x="223525" y="1649775"/>
            <a:ext cx="6477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ファイル → ノートブックをアップロード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161" name="Google Shape;16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176" y="2203875"/>
            <a:ext cx="6316575" cy="286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3"/>
          <p:cNvSpPr/>
          <p:nvPr/>
        </p:nvSpPr>
        <p:spPr>
          <a:xfrm>
            <a:off x="911150" y="2439500"/>
            <a:ext cx="602400" cy="294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63" name="Google Shape;163;p23"/>
          <p:cNvSpPr/>
          <p:nvPr/>
        </p:nvSpPr>
        <p:spPr>
          <a:xfrm>
            <a:off x="984650" y="3277150"/>
            <a:ext cx="1734000" cy="294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3750" y="1799600"/>
            <a:ext cx="5035075" cy="3165376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4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実習ファイルの取得（毎回初めにやる）</a:t>
            </a:r>
            <a:endParaRPr/>
          </a:p>
        </p:txBody>
      </p:sp>
      <p:sp>
        <p:nvSpPr>
          <p:cNvPr id="170" name="Google Shape;170;p24"/>
          <p:cNvSpPr txBox="1"/>
          <p:nvPr/>
        </p:nvSpPr>
        <p:spPr>
          <a:xfrm>
            <a:off x="223525" y="1019475"/>
            <a:ext cx="74037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② .ipynb ファイルを Googleコラボ にアップロード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71" name="Google Shape;171;p24"/>
          <p:cNvSpPr txBox="1"/>
          <p:nvPr/>
        </p:nvSpPr>
        <p:spPr>
          <a:xfrm>
            <a:off x="223525" y="1649775"/>
            <a:ext cx="3127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2. 参照ボタンを押す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72" name="Google Shape;172;p24"/>
          <p:cNvSpPr/>
          <p:nvPr/>
        </p:nvSpPr>
        <p:spPr>
          <a:xfrm>
            <a:off x="6186925" y="3468200"/>
            <a:ext cx="543600" cy="2940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0875" y="2571750"/>
            <a:ext cx="3577275" cy="2529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9125" y="2571750"/>
            <a:ext cx="4074057" cy="252925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5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実習ファイルの取得（毎回初めにやる）</a:t>
            </a:r>
            <a:endParaRPr/>
          </a:p>
        </p:txBody>
      </p:sp>
      <p:sp>
        <p:nvSpPr>
          <p:cNvPr id="180" name="Google Shape;180;p25"/>
          <p:cNvSpPr txBox="1"/>
          <p:nvPr/>
        </p:nvSpPr>
        <p:spPr>
          <a:xfrm>
            <a:off x="223525" y="1019475"/>
            <a:ext cx="74037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② .ipynb ファイルを Googleコラボ にアップロード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1" name="Google Shape;181;p25"/>
          <p:cNvSpPr txBox="1"/>
          <p:nvPr/>
        </p:nvSpPr>
        <p:spPr>
          <a:xfrm>
            <a:off x="223525" y="1649775"/>
            <a:ext cx="7224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3. ダウンロードフォルダの .ipynb ファイルを開く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2" name="Google Shape;182;p25"/>
          <p:cNvSpPr/>
          <p:nvPr/>
        </p:nvSpPr>
        <p:spPr>
          <a:xfrm>
            <a:off x="584900" y="3362621"/>
            <a:ext cx="711000" cy="17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3" name="Google Shape;183;p25"/>
          <p:cNvSpPr/>
          <p:nvPr/>
        </p:nvSpPr>
        <p:spPr>
          <a:xfrm>
            <a:off x="4572000" y="3060201"/>
            <a:ext cx="821400" cy="17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4" name="Google Shape;184;p25"/>
          <p:cNvSpPr/>
          <p:nvPr/>
        </p:nvSpPr>
        <p:spPr>
          <a:xfrm>
            <a:off x="8062518" y="4826750"/>
            <a:ext cx="387600" cy="2553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5" name="Google Shape;185;p25"/>
          <p:cNvSpPr txBox="1"/>
          <p:nvPr/>
        </p:nvSpPr>
        <p:spPr>
          <a:xfrm>
            <a:off x="223525" y="2110050"/>
            <a:ext cx="326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【パソコン教室のパソコン】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6" name="Google Shape;186;p25"/>
          <p:cNvSpPr txBox="1"/>
          <p:nvPr/>
        </p:nvSpPr>
        <p:spPr>
          <a:xfrm>
            <a:off x="4164325" y="2110050"/>
            <a:ext cx="2022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【Chromebook】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7" name="Google Shape;187;p25"/>
          <p:cNvSpPr/>
          <p:nvPr/>
        </p:nvSpPr>
        <p:spPr>
          <a:xfrm>
            <a:off x="1437771" y="3362625"/>
            <a:ext cx="572700" cy="17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8" name="Google Shape;188;p25"/>
          <p:cNvSpPr/>
          <p:nvPr/>
        </p:nvSpPr>
        <p:spPr>
          <a:xfrm>
            <a:off x="2928016" y="4864842"/>
            <a:ext cx="572700" cy="17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89" name="Google Shape;189;p25"/>
          <p:cNvSpPr/>
          <p:nvPr/>
        </p:nvSpPr>
        <p:spPr>
          <a:xfrm>
            <a:off x="5571324" y="3045500"/>
            <a:ext cx="711000" cy="179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6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実習ファイルの取得（毎回初めにやる）</a:t>
            </a:r>
            <a:endParaRPr/>
          </a:p>
        </p:txBody>
      </p:sp>
      <p:sp>
        <p:nvSpPr>
          <p:cNvPr id="195" name="Google Shape;195;p26"/>
          <p:cNvSpPr txBox="1"/>
          <p:nvPr/>
        </p:nvSpPr>
        <p:spPr>
          <a:xfrm>
            <a:off x="223525" y="1019475"/>
            <a:ext cx="74037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② .ipynb ファイルを Googleコラボ にアップロード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196" name="Google Shape;19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250" y="2280075"/>
            <a:ext cx="8849425" cy="2628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6"/>
          <p:cNvSpPr txBox="1"/>
          <p:nvPr/>
        </p:nvSpPr>
        <p:spPr>
          <a:xfrm>
            <a:off x="223525" y="1649775"/>
            <a:ext cx="7712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4. しばらく待つと .ipynbファイル の中身が表示される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98" name="Google Shape;198;p26"/>
          <p:cNvSpPr/>
          <p:nvPr/>
        </p:nvSpPr>
        <p:spPr>
          <a:xfrm>
            <a:off x="761250" y="2280067"/>
            <a:ext cx="1178700" cy="365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99" name="Google Shape;199;p26"/>
          <p:cNvSpPr/>
          <p:nvPr/>
        </p:nvSpPr>
        <p:spPr>
          <a:xfrm>
            <a:off x="2489762" y="2203875"/>
            <a:ext cx="4461300" cy="470400"/>
          </a:xfrm>
          <a:prstGeom prst="wedgeRoundRectCallout">
            <a:avLst>
              <a:gd fmla="val -61997" name="adj1"/>
              <a:gd fmla="val -15535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ここが選択したファイル名であればＯＫ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7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プログラムを入力・実行してみよう</a:t>
            </a:r>
            <a:endParaRPr/>
          </a:p>
        </p:txBody>
      </p:sp>
      <p:pic>
        <p:nvPicPr>
          <p:cNvPr id="205" name="Google Shape;20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288" y="1009038"/>
            <a:ext cx="8745425" cy="297302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7"/>
          <p:cNvSpPr/>
          <p:nvPr/>
        </p:nvSpPr>
        <p:spPr>
          <a:xfrm>
            <a:off x="1187426" y="3320752"/>
            <a:ext cx="7556700" cy="4533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07" name="Google Shape;207;p27"/>
          <p:cNvSpPr/>
          <p:nvPr/>
        </p:nvSpPr>
        <p:spPr>
          <a:xfrm>
            <a:off x="535225" y="3920546"/>
            <a:ext cx="2389200" cy="661200"/>
          </a:xfrm>
          <a:prstGeom prst="wedgeRoundRectCallout">
            <a:avLst>
              <a:gd fmla="val -12123" name="adj1"/>
              <a:gd fmla="val -71741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この部分を選択して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ソースコードを入力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08" name="Google Shape;208;p27"/>
          <p:cNvSpPr txBox="1"/>
          <p:nvPr/>
        </p:nvSpPr>
        <p:spPr>
          <a:xfrm>
            <a:off x="3103875" y="3920550"/>
            <a:ext cx="51552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※ソースコード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プログラムを動かすための命令文の集まり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本実習ではPythonという言語で命令文を書く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8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プログラムを入力・実行してみよう</a:t>
            </a:r>
            <a:endParaRPr/>
          </a:p>
        </p:txBody>
      </p:sp>
      <p:pic>
        <p:nvPicPr>
          <p:cNvPr id="214" name="Google Shape;21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73100" y="981675"/>
            <a:ext cx="2125425" cy="40883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8"/>
          <p:cNvSpPr/>
          <p:nvPr/>
        </p:nvSpPr>
        <p:spPr>
          <a:xfrm>
            <a:off x="3162750" y="981675"/>
            <a:ext cx="1335900" cy="4088400"/>
          </a:xfrm>
          <a:prstGeom prst="roundRect">
            <a:avLst>
              <a:gd fmla="val 635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16" name="Google Shape;216;p28"/>
          <p:cNvSpPr/>
          <p:nvPr/>
        </p:nvSpPr>
        <p:spPr>
          <a:xfrm>
            <a:off x="2343709" y="981675"/>
            <a:ext cx="435600" cy="370200"/>
          </a:xfrm>
          <a:prstGeom prst="roundRect">
            <a:avLst>
              <a:gd fmla="val 635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17" name="Google Shape;217;p28"/>
          <p:cNvSpPr/>
          <p:nvPr/>
        </p:nvSpPr>
        <p:spPr>
          <a:xfrm>
            <a:off x="4841080" y="1086975"/>
            <a:ext cx="2565600" cy="470400"/>
          </a:xfrm>
          <a:prstGeom prst="wedgeRoundRectCallout">
            <a:avLst>
              <a:gd fmla="val -61997" name="adj1"/>
              <a:gd fmla="val -15535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➀ソースコードを入力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18" name="Google Shape;218;p28"/>
          <p:cNvSpPr/>
          <p:nvPr/>
        </p:nvSpPr>
        <p:spPr>
          <a:xfrm>
            <a:off x="617600" y="1581959"/>
            <a:ext cx="1983600" cy="661200"/>
          </a:xfrm>
          <a:prstGeom prst="wedgeRoundRectCallout">
            <a:avLst>
              <a:gd fmla="val 41107" name="adj1"/>
              <a:gd fmla="val -81155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②このボタンを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　押して実行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19" name="Google Shape;219;p28"/>
          <p:cNvSpPr/>
          <p:nvPr/>
        </p:nvSpPr>
        <p:spPr>
          <a:xfrm>
            <a:off x="4841075" y="3158725"/>
            <a:ext cx="2903700" cy="10737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③ しばらく待つと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 ソースコードの下に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 　実行結果が表示される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20" name="Google Shape;220;p28"/>
          <p:cNvSpPr txBox="1"/>
          <p:nvPr/>
        </p:nvSpPr>
        <p:spPr>
          <a:xfrm>
            <a:off x="4841075" y="1606638"/>
            <a:ext cx="3497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※ソースコードの意味は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次回以降の授業で説明します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221" name="Google Shape;221;p28"/>
          <p:cNvSpPr txBox="1"/>
          <p:nvPr/>
        </p:nvSpPr>
        <p:spPr>
          <a:xfrm>
            <a:off x="4841075" y="4232425"/>
            <a:ext cx="4123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※</a:t>
            </a: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エラーが出た場合は、タイプミスが　無いか確認しましょう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プログラミングが</a:t>
            </a:r>
            <a:r>
              <a:rPr lang="ja"/>
              <a:t>重要</a:t>
            </a:r>
            <a:r>
              <a:rPr lang="ja"/>
              <a:t>な</a:t>
            </a:r>
            <a:r>
              <a:rPr lang="ja"/>
              <a:t>ワケ</a:t>
            </a:r>
            <a:endParaRPr/>
          </a:p>
        </p:txBody>
      </p:sp>
      <p:sp>
        <p:nvSpPr>
          <p:cNvPr id="61" name="Google Shape;61;p14"/>
          <p:cNvSpPr txBox="1"/>
          <p:nvPr/>
        </p:nvSpPr>
        <p:spPr>
          <a:xfrm>
            <a:off x="179550" y="922675"/>
            <a:ext cx="8784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rgbClr val="FF0000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今の時代、世の中のものはプログラミングされて動いている！</a:t>
            </a:r>
            <a:endParaRPr sz="2400">
              <a:solidFill>
                <a:srgbClr val="FF0000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525" y="1508473"/>
            <a:ext cx="4028175" cy="169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7900" y="1508475"/>
            <a:ext cx="2214575" cy="169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27888" y="3355575"/>
            <a:ext cx="2554273" cy="169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 rotWithShape="1">
          <a:blip r:embed="rId6">
            <a:alphaModFix/>
          </a:blip>
          <a:srcRect b="0" l="5073" r="4157" t="33927"/>
          <a:stretch/>
        </p:blipFill>
        <p:spPr>
          <a:xfrm>
            <a:off x="184163" y="3328913"/>
            <a:ext cx="4028175" cy="175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630150" y="1508475"/>
            <a:ext cx="2407725" cy="169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97690" y="3355573"/>
            <a:ext cx="2031408" cy="169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プログラミングが</a:t>
            </a:r>
            <a:r>
              <a:rPr lang="ja"/>
              <a:t>できると…</a:t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223525" y="951900"/>
            <a:ext cx="4204200" cy="5541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時間を短縮することができる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74" name="Google Shape;74;p15"/>
          <p:cNvSpPr txBox="1"/>
          <p:nvPr/>
        </p:nvSpPr>
        <p:spPr>
          <a:xfrm>
            <a:off x="4794000" y="951900"/>
            <a:ext cx="3590400" cy="554100"/>
          </a:xfrm>
          <a:prstGeom prst="rect">
            <a:avLst/>
          </a:prstGeom>
          <a:solidFill>
            <a:srgbClr val="F4CCCC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お金を稼ぐことができる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6700" y="1664450"/>
            <a:ext cx="4057850" cy="335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7050" y="1664441"/>
            <a:ext cx="4204200" cy="3206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プログラミング実習で使用するアプリ</a:t>
            </a:r>
            <a:endParaRPr/>
          </a:p>
        </p:txBody>
      </p:sp>
      <p:sp>
        <p:nvSpPr>
          <p:cNvPr id="82" name="Google Shape;82;p16"/>
          <p:cNvSpPr txBox="1"/>
          <p:nvPr/>
        </p:nvSpPr>
        <p:spPr>
          <a:xfrm>
            <a:off x="223525" y="1019475"/>
            <a:ext cx="3127200" cy="5541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Google Colaboratory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223525" y="1649775"/>
            <a:ext cx="81972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インターネット上でプログラムを入力・実行できるサイト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ja" sz="2400" u="sng">
                <a:solidFill>
                  <a:schemeClr val="accent5"/>
                </a:solidFill>
                <a:latin typeface="M PLUS Rounded 1c"/>
                <a:ea typeface="M PLUS Rounded 1c"/>
                <a:cs typeface="M PLUS Rounded 1c"/>
                <a:sym typeface="M PLUS Rounded 1c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https://colab.research.google.com/?hl=ja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・Chromebookからでも実行可能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84" name="Google Shape;84;p16"/>
          <p:cNvSpPr txBox="1"/>
          <p:nvPr/>
        </p:nvSpPr>
        <p:spPr>
          <a:xfrm>
            <a:off x="3412475" y="1019475"/>
            <a:ext cx="4920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※以下、「Googleコラボ」と呼ぶ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000" y="2885300"/>
            <a:ext cx="6769525" cy="2114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Google </a:t>
            </a:r>
            <a:r>
              <a:rPr lang="ja"/>
              <a:t>Colaboratory</a:t>
            </a:r>
            <a:r>
              <a:rPr lang="ja"/>
              <a:t>の</a:t>
            </a:r>
            <a:r>
              <a:rPr lang="ja"/>
              <a:t>初期設定</a:t>
            </a:r>
            <a:endParaRPr/>
          </a:p>
        </p:txBody>
      </p:sp>
      <p:sp>
        <p:nvSpPr>
          <p:cNvPr id="91" name="Google Shape;91;p17"/>
          <p:cNvSpPr txBox="1"/>
          <p:nvPr/>
        </p:nvSpPr>
        <p:spPr>
          <a:xfrm>
            <a:off x="223525" y="1019475"/>
            <a:ext cx="67863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➀ Googleコラボのサイトをブックマークに追加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92" name="Google Shape;92;p17"/>
          <p:cNvSpPr txBox="1"/>
          <p:nvPr/>
        </p:nvSpPr>
        <p:spPr>
          <a:xfrm>
            <a:off x="223525" y="1649775"/>
            <a:ext cx="83883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Googleコラボのサイトにアクセス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　</a:t>
            </a:r>
            <a:r>
              <a:rPr lang="ja" sz="2400" u="sng">
                <a:solidFill>
                  <a:schemeClr val="hlink"/>
                </a:solidFill>
                <a:latin typeface="M PLUS Rounded 1c"/>
                <a:ea typeface="M PLUS Rounded 1c"/>
                <a:cs typeface="M PLUS Rounded 1c"/>
                <a:sym typeface="M PLUS Rounded 1c"/>
                <a:hlinkClick r:id="rId3"/>
              </a:rPr>
              <a:t>https://colab.research.google.com/?hl=ja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 </a:t>
            </a: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・最初に出てくるダイアログボックスは、「キャンセル」でOK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画面右上の☆マークを押す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・「ブックマークを追加しました」との</a:t>
            </a:r>
            <a:b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ダイアログボックスが出てくるので</a:t>
            </a:r>
            <a:b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「完了」を押す</a:t>
            </a:r>
            <a:b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・次回からは「すべてのブックマーク」</a:t>
            </a:r>
            <a:b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から開けるようになる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93" name="Google Shape;9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8900" y="3226879"/>
            <a:ext cx="3106725" cy="135765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7"/>
          <p:cNvSpPr/>
          <p:nvPr/>
        </p:nvSpPr>
        <p:spPr>
          <a:xfrm>
            <a:off x="5991167" y="3696765"/>
            <a:ext cx="416700" cy="493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Google Colaboratoryの初期設定</a:t>
            </a:r>
            <a:endParaRPr/>
          </a:p>
        </p:txBody>
      </p:sp>
      <p:sp>
        <p:nvSpPr>
          <p:cNvPr id="100" name="Google Shape;100;p18"/>
          <p:cNvSpPr txBox="1"/>
          <p:nvPr/>
        </p:nvSpPr>
        <p:spPr>
          <a:xfrm>
            <a:off x="223525" y="1019475"/>
            <a:ext cx="40677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 ② </a:t>
            </a: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ブックマークバーを表示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49675" y="1799600"/>
            <a:ext cx="5270301" cy="26841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 txBox="1"/>
          <p:nvPr/>
        </p:nvSpPr>
        <p:spPr>
          <a:xfrm>
            <a:off x="223525" y="1649775"/>
            <a:ext cx="36045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画面</a:t>
            </a: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右上の　を押す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「ブックマーク」に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カーソルを合わせる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「ブックマークバー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を表示」を押す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03" name="Google Shape;103;p18"/>
          <p:cNvSpPr txBox="1"/>
          <p:nvPr/>
        </p:nvSpPr>
        <p:spPr>
          <a:xfrm>
            <a:off x="2331425" y="1649775"/>
            <a:ext cx="2952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</a:t>
            </a:r>
            <a:endParaRPr b="1" sz="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</a:t>
            </a:r>
            <a:endParaRPr b="1" sz="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・</a:t>
            </a:r>
            <a:endParaRPr b="1" sz="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8697405" y="2078250"/>
            <a:ext cx="295200" cy="308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05" name="Google Shape;105;p18"/>
          <p:cNvSpPr/>
          <p:nvPr/>
        </p:nvSpPr>
        <p:spPr>
          <a:xfrm>
            <a:off x="6420725" y="3395735"/>
            <a:ext cx="579900" cy="2238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06" name="Google Shape;106;p18"/>
          <p:cNvSpPr/>
          <p:nvPr/>
        </p:nvSpPr>
        <p:spPr>
          <a:xfrm>
            <a:off x="4045000" y="3848275"/>
            <a:ext cx="1322100" cy="2238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Google Colaboratoryの初期設定</a:t>
            </a:r>
            <a:endParaRPr/>
          </a:p>
        </p:txBody>
      </p:sp>
      <p:sp>
        <p:nvSpPr>
          <p:cNvPr id="112" name="Google Shape;112;p19"/>
          <p:cNvSpPr txBox="1"/>
          <p:nvPr/>
        </p:nvSpPr>
        <p:spPr>
          <a:xfrm>
            <a:off x="223525" y="1019475"/>
            <a:ext cx="52074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③ 行番号の表示とインデントの変更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13" name="Google Shape;113;p19"/>
          <p:cNvSpPr txBox="1"/>
          <p:nvPr/>
        </p:nvSpPr>
        <p:spPr>
          <a:xfrm>
            <a:off x="223525" y="1649775"/>
            <a:ext cx="6241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画面上側の「ツール」→「設定」を押す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114" name="Google Shape;11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950" y="2280075"/>
            <a:ext cx="7323725" cy="195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9"/>
          <p:cNvSpPr/>
          <p:nvPr/>
        </p:nvSpPr>
        <p:spPr>
          <a:xfrm>
            <a:off x="4080333" y="2571750"/>
            <a:ext cx="732600" cy="4023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16" name="Google Shape;116;p19"/>
          <p:cNvSpPr/>
          <p:nvPr/>
        </p:nvSpPr>
        <p:spPr>
          <a:xfrm>
            <a:off x="4205700" y="3548710"/>
            <a:ext cx="732600" cy="4023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9375" y="1019475"/>
            <a:ext cx="4193325" cy="403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0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Google Colaboratoryの初期設定</a:t>
            </a:r>
            <a:endParaRPr/>
          </a:p>
        </p:txBody>
      </p:sp>
      <p:sp>
        <p:nvSpPr>
          <p:cNvPr id="123" name="Google Shape;123;p20"/>
          <p:cNvSpPr txBox="1"/>
          <p:nvPr/>
        </p:nvSpPr>
        <p:spPr>
          <a:xfrm>
            <a:off x="223525" y="2001450"/>
            <a:ext cx="36486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2. </a:t>
            </a: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エディタを選択し、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 右記の項目を編集して</a:t>
            </a:r>
            <a:b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</a:b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「保存」を押す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24" name="Google Shape;124;p20"/>
          <p:cNvSpPr txBox="1"/>
          <p:nvPr/>
        </p:nvSpPr>
        <p:spPr>
          <a:xfrm>
            <a:off x="223525" y="1019475"/>
            <a:ext cx="3078900" cy="923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③</a:t>
            </a: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 行番号の表示と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　 インデントの変更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25" name="Google Shape;125;p20"/>
          <p:cNvSpPr/>
          <p:nvPr/>
        </p:nvSpPr>
        <p:spPr>
          <a:xfrm>
            <a:off x="5380750" y="2001325"/>
            <a:ext cx="1881600" cy="241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26" name="Google Shape;126;p20"/>
          <p:cNvSpPr/>
          <p:nvPr/>
        </p:nvSpPr>
        <p:spPr>
          <a:xfrm>
            <a:off x="5380750" y="2916900"/>
            <a:ext cx="1881600" cy="241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27" name="Google Shape;127;p20"/>
          <p:cNvSpPr/>
          <p:nvPr/>
        </p:nvSpPr>
        <p:spPr>
          <a:xfrm>
            <a:off x="5380750" y="4012811"/>
            <a:ext cx="1881600" cy="5754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28" name="Google Shape;128;p20"/>
          <p:cNvSpPr/>
          <p:nvPr/>
        </p:nvSpPr>
        <p:spPr>
          <a:xfrm>
            <a:off x="7908650" y="4828937"/>
            <a:ext cx="453900" cy="2415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29" name="Google Shape;129;p20"/>
          <p:cNvSpPr/>
          <p:nvPr/>
        </p:nvSpPr>
        <p:spPr>
          <a:xfrm>
            <a:off x="7529150" y="1709625"/>
            <a:ext cx="1212900" cy="389100"/>
          </a:xfrm>
          <a:prstGeom prst="wedgeRoundRectCallout">
            <a:avLst>
              <a:gd fmla="val -70799" name="adj1"/>
              <a:gd fmla="val 32620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18にする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30" name="Google Shape;130;p20"/>
          <p:cNvSpPr/>
          <p:nvPr/>
        </p:nvSpPr>
        <p:spPr>
          <a:xfrm>
            <a:off x="7499926" y="2663875"/>
            <a:ext cx="1092000" cy="389100"/>
          </a:xfrm>
          <a:prstGeom prst="wedgeRoundRectCallout">
            <a:avLst>
              <a:gd fmla="val -69087" name="adj1"/>
              <a:gd fmla="val 35229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4</a:t>
            </a: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にする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31" name="Google Shape;131;p20"/>
          <p:cNvSpPr/>
          <p:nvPr/>
        </p:nvSpPr>
        <p:spPr>
          <a:xfrm>
            <a:off x="7499925" y="3684725"/>
            <a:ext cx="1442700" cy="661200"/>
          </a:xfrm>
          <a:prstGeom prst="wedgeRoundRectCallout">
            <a:avLst>
              <a:gd fmla="val -65461" name="adj1"/>
              <a:gd fmla="val 23544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チェックを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入れる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32" name="Google Shape;132;p20"/>
          <p:cNvSpPr/>
          <p:nvPr/>
        </p:nvSpPr>
        <p:spPr>
          <a:xfrm>
            <a:off x="425675" y="4012800"/>
            <a:ext cx="2791500" cy="923400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latin typeface="M PLUS Rounded 1c"/>
                <a:ea typeface="M PLUS Rounded 1c"/>
                <a:cs typeface="M PLUS Rounded 1c"/>
                <a:sym typeface="M PLUS Rounded 1c"/>
              </a:rPr>
              <a:t>ここまでの設定は</a:t>
            </a:r>
            <a:endParaRPr sz="2400">
              <a:latin typeface="M PLUS Rounded 1c"/>
              <a:ea typeface="M PLUS Rounded 1c"/>
              <a:cs typeface="M PLUS Rounded 1c"/>
              <a:sym typeface="M PLUS Rounded 1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latin typeface="M PLUS Rounded 1c"/>
                <a:ea typeface="M PLUS Rounded 1c"/>
                <a:cs typeface="M PLUS Rounded 1c"/>
                <a:sym typeface="M PLUS Rounded 1c"/>
              </a:rPr>
              <a:t>初回のみでＯＫ</a:t>
            </a:r>
            <a:endParaRPr sz="24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1"/>
          <p:cNvSpPr txBox="1"/>
          <p:nvPr>
            <p:ph type="title"/>
          </p:nvPr>
        </p:nvSpPr>
        <p:spPr>
          <a:xfrm>
            <a:off x="223525" y="132250"/>
            <a:ext cx="8520600" cy="66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実習ファイルの取得（毎回初めにやる）</a:t>
            </a:r>
            <a:endParaRPr/>
          </a:p>
        </p:txBody>
      </p:sp>
      <p:sp>
        <p:nvSpPr>
          <p:cNvPr id="138" name="Google Shape;138;p21"/>
          <p:cNvSpPr txBox="1"/>
          <p:nvPr/>
        </p:nvSpPr>
        <p:spPr>
          <a:xfrm>
            <a:off x="223525" y="1019475"/>
            <a:ext cx="7153800" cy="5541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➀ Classroom</a:t>
            </a: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から .ipynb ファイルをダウンロード</a:t>
            </a:r>
            <a:endParaRPr sz="24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39" name="Google Shape;139;p21"/>
          <p:cNvSpPr txBox="1"/>
          <p:nvPr/>
        </p:nvSpPr>
        <p:spPr>
          <a:xfrm>
            <a:off x="223525" y="1649775"/>
            <a:ext cx="7726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Rounded 1c"/>
              <a:buAutoNum type="arabicPeriod"/>
            </a:pPr>
            <a:r>
              <a:rPr lang="ja" sz="2400">
                <a:solidFill>
                  <a:schemeClr val="dk1"/>
                </a:solidFill>
                <a:latin typeface="M PLUS Rounded 1c"/>
                <a:ea typeface="M PLUS Rounded 1c"/>
                <a:cs typeface="M PLUS Rounded 1c"/>
                <a:sym typeface="M PLUS Rounded 1c"/>
              </a:rPr>
              <a:t>Classroom の授業ページから .ipybnファイルを選択</a:t>
            </a:r>
            <a:endParaRPr sz="1800">
              <a:solidFill>
                <a:schemeClr val="dk1"/>
              </a:solidFill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1450" y="2280075"/>
            <a:ext cx="5549525" cy="280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/>
          <p:nvPr/>
        </p:nvSpPr>
        <p:spPr>
          <a:xfrm>
            <a:off x="896450" y="4335225"/>
            <a:ext cx="2542500" cy="5541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42" name="Google Shape;142;p21"/>
          <p:cNvSpPr/>
          <p:nvPr/>
        </p:nvSpPr>
        <p:spPr>
          <a:xfrm>
            <a:off x="3997225" y="2280075"/>
            <a:ext cx="2806800" cy="470400"/>
          </a:xfrm>
          <a:prstGeom prst="wedgeRoundRectCallout">
            <a:avLst>
              <a:gd fmla="val -65706" name="adj1"/>
              <a:gd fmla="val -19234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このトピックの中にある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  <p:sp>
        <p:nvSpPr>
          <p:cNvPr id="143" name="Google Shape;143;p21"/>
          <p:cNvSpPr/>
          <p:nvPr/>
        </p:nvSpPr>
        <p:spPr>
          <a:xfrm>
            <a:off x="3891625" y="4448325"/>
            <a:ext cx="3691500" cy="470400"/>
          </a:xfrm>
          <a:prstGeom prst="wedgeRoundRectCallout">
            <a:avLst>
              <a:gd fmla="val -61470" name="adj1"/>
              <a:gd fmla="val -14684" name="adj2"/>
              <a:gd fmla="val 0" name="adj3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>
                <a:latin typeface="M PLUS Rounded 1c"/>
                <a:ea typeface="M PLUS Rounded 1c"/>
                <a:cs typeface="M PLUS Rounded 1c"/>
                <a:sym typeface="M PLUS Rounded 1c"/>
              </a:rPr>
              <a:t>末尾が .ipynb のファイルを選択</a:t>
            </a:r>
            <a:endParaRPr sz="1800">
              <a:latin typeface="M PLUS Rounded 1c"/>
              <a:ea typeface="M PLUS Rounded 1c"/>
              <a:cs typeface="M PLUS Rounded 1c"/>
              <a:sym typeface="M PLUS Rounded 1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